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9" r:id="rId4"/>
    <p:sldId id="258" r:id="rId5"/>
    <p:sldId id="263" r:id="rId6"/>
    <p:sldId id="260" r:id="rId7"/>
    <p:sldId id="261" r:id="rId8"/>
    <p:sldId id="262"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702"/>
    <p:restoredTop sz="69861"/>
  </p:normalViewPr>
  <p:slideViewPr>
    <p:cSldViewPr snapToGrid="0" snapToObjects="1">
      <p:cViewPr>
        <p:scale>
          <a:sx n="42" d="100"/>
          <a:sy n="42" d="100"/>
        </p:scale>
        <p:origin x="368" y="70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615BB8-667D-3A47-BB3E-1A100D6D2ECB}" type="datetimeFigureOut">
              <a:rPr lang="en-US" smtClean="0"/>
              <a:t>5/9/17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971BC-9DEC-444E-A89E-9642B3440B65}" type="slidenum">
              <a:rPr lang="en-US" smtClean="0"/>
              <a:t>‹#›</a:t>
            </a:fld>
            <a:endParaRPr lang="en-US" dirty="0"/>
          </a:p>
        </p:txBody>
      </p:sp>
    </p:spTree>
    <p:extLst>
      <p:ext uri="{BB962C8B-B14F-4D97-AF65-F5344CB8AC3E}">
        <p14:creationId xmlns:p14="http://schemas.microsoft.com/office/powerpoint/2010/main" val="1337165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a:t>
            </a:fld>
            <a:endParaRPr lang="en-US" dirty="0"/>
          </a:p>
        </p:txBody>
      </p:sp>
    </p:spTree>
    <p:extLst>
      <p:ext uri="{BB962C8B-B14F-4D97-AF65-F5344CB8AC3E}">
        <p14:creationId xmlns:p14="http://schemas.microsoft.com/office/powerpoint/2010/main" val="1989436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CCGAGATAGTCATGTGCTCA yielded on on-target site output while the sgRNA ACTGATCAGTGTGCTGGTTC yielded an off-target site output with five mismatches.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10</a:t>
            </a:fld>
            <a:endParaRPr lang="en-US" dirty="0"/>
          </a:p>
        </p:txBody>
      </p:sp>
    </p:spTree>
    <p:extLst>
      <p:ext uri="{BB962C8B-B14F-4D97-AF65-F5344CB8AC3E}">
        <p14:creationId xmlns:p14="http://schemas.microsoft.com/office/powerpoint/2010/main" val="15382982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two off-target site prediction programs used in this project - in addition to CRISPOR - were (1) ChopChop and (2) Cas-OFFfinder. </a:t>
            </a:r>
            <a:endParaRPr lang="en-US" dirty="0" smtClean="0"/>
          </a:p>
          <a:p>
            <a:r>
              <a:rPr lang="en-US" sz="1200" kern="1200" dirty="0" smtClean="0">
                <a:solidFill>
                  <a:schemeClr val="tx1"/>
                </a:solidFill>
                <a:effectLst/>
                <a:latin typeface="+mn-lt"/>
                <a:ea typeface="+mn-ea"/>
                <a:cs typeface="+mn-cs"/>
              </a:rPr>
              <a:t>ChopChop is an online tool that offers selections of sgRNA based on versatile searches from long target regions and predicts off-target effects given sgRNAs (Montague et al., 2014). Cas-OFFfinder is also an online tool that is able to predict off-target mutagenesis potency by looking at both indels and mismatches for a given sgRNA (Bae et al., 2014). It also scans the 20 nucleotide target sequences adjacent to the PAM sequences from the input sequence.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11</a:t>
            </a:fld>
            <a:endParaRPr lang="en-US" dirty="0"/>
          </a:p>
        </p:txBody>
      </p:sp>
    </p:spTree>
    <p:extLst>
      <p:ext uri="{BB962C8B-B14F-4D97-AF65-F5344CB8AC3E}">
        <p14:creationId xmlns:p14="http://schemas.microsoft.com/office/powerpoint/2010/main" val="1569377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analyses were run with the software ChopChop and Cas-OFFfinder and the off-target site predictions were summarized in the Excel file final_crispr.xlsx. The results for each prediction program are cataloged by three different tabs in the Excel worksheet. The final tab - otSites (short for off-target sites) - summarizes a comparison of the three different software. The total number of off-targets, average residuals, and percent error compared to CRISPOR are listed at the bottom of the sheet. For ChopChop, two average residuals are listed, one with the maxed-out results and one without (boxed). The total number of off-targets and percent error do not include the maxed-out results. CRISPOR and ChopChop also provided rankings of the guide sequence.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12</a:t>
            </a:fld>
            <a:endParaRPr lang="en-US" dirty="0"/>
          </a:p>
        </p:txBody>
      </p:sp>
    </p:spTree>
    <p:extLst>
      <p:ext uri="{BB962C8B-B14F-4D97-AF65-F5344CB8AC3E}">
        <p14:creationId xmlns:p14="http://schemas.microsoft.com/office/powerpoint/2010/main" val="305746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data for CRISPOR was taken directly from the paper source (Haeussler et al., 2016). </a:t>
            </a:r>
            <a:endParaRPr lang="en-US" dirty="0" smtClean="0"/>
          </a:p>
          <a:p>
            <a:endParaRPr lang="en-US" dirty="0" smtClean="0"/>
          </a:p>
          <a:p>
            <a:endParaRPr lang="en-US" dirty="0" smtClean="0"/>
          </a:p>
          <a:p>
            <a:r>
              <a:rPr lang="en-US" sz="1200" kern="1200" dirty="0" smtClean="0">
                <a:solidFill>
                  <a:schemeClr val="tx1"/>
                </a:solidFill>
                <a:effectLst/>
                <a:latin typeface="+mn-lt"/>
                <a:ea typeface="+mn-ea"/>
                <a:cs typeface="+mn-cs"/>
              </a:rPr>
              <a:t>Overall, CRISPOR provides the most information of the three techniques and also the most off-target sites. Compared to CRISPOR, Cas-OFFFinder performed the worst out of the two programs. It found the fewest off-target sites and provided the least amount of information about the guide sequences and off-target sites. ChopChop fell in the middle but seemed to have three guide sequences that maxed out the number of off-target sites that the method could find (50), something which did not happen with either CRISPOR or Cas-OFFFinder. </a:t>
            </a:r>
            <a:endParaRPr lang="en-US" dirty="0" smtClean="0"/>
          </a:p>
          <a:p>
            <a:r>
              <a:rPr lang="en-US" sz="1200" kern="1200" dirty="0" smtClean="0">
                <a:solidFill>
                  <a:schemeClr val="tx1"/>
                </a:solidFill>
                <a:effectLst/>
                <a:latin typeface="+mn-lt"/>
                <a:ea typeface="+mn-ea"/>
                <a:cs typeface="+mn-cs"/>
              </a:rPr>
              <a:t>CRISPOR chose Hsu_EMX1.6 with a guide specificity score of 88 and ChopChop chose Hsu_EMX1.1 as its top-ranked guide sequence. Furthermore, the disparity with CRISPOR is the worst for both ChopChop and Cas-OFFFinder when finding two-mismatch off-target sites.</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13</a:t>
            </a:fld>
            <a:endParaRPr lang="en-US" dirty="0"/>
          </a:p>
        </p:txBody>
      </p:sp>
    </p:spTree>
    <p:extLst>
      <p:ext uri="{BB962C8B-B14F-4D97-AF65-F5344CB8AC3E}">
        <p14:creationId xmlns:p14="http://schemas.microsoft.com/office/powerpoint/2010/main" val="1395221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this project, we reviewed the current online tools and proposed a program for identifying off-target effects due to the CRIPSR/Cas-9 system. From the example input text files, Katya demonstrated that her program does indeed output the correct matches for both on- and off-target sites, thus highlighting the fact that her tool can accurately predict off-target sites. For the pipeline portion, Krystle showed that out of the three off-target prediction programs compared, CRISPOR is the most helpful in terms of providing the most informative output. </a:t>
            </a:r>
            <a:endParaRPr lang="en-US" dirty="0" smtClean="0"/>
          </a:p>
          <a:p>
            <a:r>
              <a:rPr lang="en-US" sz="1200" kern="1200" dirty="0" smtClean="0">
                <a:solidFill>
                  <a:schemeClr val="tx1"/>
                </a:solidFill>
                <a:effectLst/>
                <a:latin typeface="+mn-lt"/>
                <a:ea typeface="+mn-ea"/>
                <a:cs typeface="+mn-cs"/>
              </a:rPr>
              <a:t>This project gave a glimpse into the complex problem now facing scientists and clinicians alike in determining sgRNAs for implementation with the CRISPR-Cas9 system. These insights on off-target sites can lead to the selection of high-quality sgRNAs with fewer off-target effects. Hopefully, with the identification of sgRNAs that are only specific to the designated target sequences, the CRISPR-Cas9 system can be used more prevalently in both research and clinical settings.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14</a:t>
            </a:fld>
            <a:endParaRPr lang="en-US" dirty="0"/>
          </a:p>
        </p:txBody>
      </p:sp>
    </p:spTree>
    <p:extLst>
      <p:ext uri="{BB962C8B-B14F-4D97-AF65-F5344CB8AC3E}">
        <p14:creationId xmlns:p14="http://schemas.microsoft.com/office/powerpoint/2010/main" val="8540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Recently, RNA-guided endonucleases (RGENs) have been superseding traditional programmable nucleases like transcription activator-like effector nucleases (TALENs) and zinc-finger nucleases (ZFNs) as the genome editing nucleases of choice (Tsai &amp; Joung, 2016). Clustered Regularly Interspaced Short Palindromic Repeats (CRISPR) RGENs consist of the Cas9 endonuclease derived from </a:t>
            </a:r>
            <a:r>
              <a:rPr lang="en-US" sz="1200" i="1" kern="1200" dirty="0" smtClean="0">
                <a:solidFill>
                  <a:schemeClr val="tx1"/>
                </a:solidFill>
                <a:effectLst/>
                <a:latin typeface="+mn-lt"/>
                <a:ea typeface="+mn-ea"/>
                <a:cs typeface="+mn-cs"/>
              </a:rPr>
              <a:t>Streptococcus pyogenes </a:t>
            </a:r>
            <a:r>
              <a:rPr lang="en-US" sz="1200" kern="1200" dirty="0" smtClean="0">
                <a:solidFill>
                  <a:schemeClr val="tx1"/>
                </a:solidFill>
                <a:effectLst/>
                <a:latin typeface="+mn-lt"/>
                <a:ea typeface="+mn-ea"/>
                <a:cs typeface="+mn-cs"/>
              </a:rPr>
              <a:t>and single guide RNAs (sgRNAs) that can be customized easily. Unlike TALENs and ZFNs, CRISPR RGENs can be manipulated in an easy and cost-efficient manner, which may account for its observed increase in use. </a:t>
            </a:r>
            <a:endParaRPr lang="en-US" dirty="0" smtClean="0"/>
          </a:p>
        </p:txBody>
      </p:sp>
      <p:sp>
        <p:nvSpPr>
          <p:cNvPr id="4" name="Slide Number Placeholder 3"/>
          <p:cNvSpPr>
            <a:spLocks noGrp="1"/>
          </p:cNvSpPr>
          <p:nvPr>
            <p:ph type="sldNum" sz="quarter" idx="10"/>
          </p:nvPr>
        </p:nvSpPr>
        <p:spPr/>
        <p:txBody>
          <a:bodyPr/>
          <a:lstStyle/>
          <a:p>
            <a:fld id="{D9A971BC-9DEC-444E-A89E-9642B3440B65}" type="slidenum">
              <a:rPr lang="en-US" smtClean="0"/>
              <a:t>2</a:t>
            </a:fld>
            <a:endParaRPr lang="en-US" dirty="0"/>
          </a:p>
        </p:txBody>
      </p:sp>
    </p:spTree>
    <p:extLst>
      <p:ext uri="{BB962C8B-B14F-4D97-AF65-F5344CB8AC3E}">
        <p14:creationId xmlns:p14="http://schemas.microsoft.com/office/powerpoint/2010/main" val="1674085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CRISPR-Cas9 was first characterized as an adaptive immune host defense found in the bacteria </a:t>
            </a:r>
            <a:r>
              <a:rPr lang="en-US" sz="1200" i="1" kern="1200" dirty="0" smtClean="0">
                <a:solidFill>
                  <a:schemeClr val="tx1"/>
                </a:solidFill>
                <a:effectLst/>
                <a:latin typeface="+mn-lt"/>
                <a:ea typeface="+mn-ea"/>
                <a:cs typeface="+mn-cs"/>
              </a:rPr>
              <a:t>S. pyogenes</a:t>
            </a:r>
            <a:r>
              <a:rPr lang="en-US" sz="1200" kern="1200" dirty="0" smtClean="0">
                <a:solidFill>
                  <a:schemeClr val="tx1"/>
                </a:solidFill>
                <a:effectLst/>
                <a:latin typeface="+mn-lt"/>
                <a:ea typeface="+mn-ea"/>
                <a:cs typeface="+mn-cs"/>
              </a:rPr>
              <a:t>. In the native CRISPR-Cas9 system, there are three steps to achieving immunity against foreign DNA: (1) activation, (2) expression, and (3) interference (Pyne et al., 2016). In the first step, nucleotide tags of the exogenous genome called protospacers are rapidly acquired by the host genome and integrated into the CRISPR locus (the integrated protospacers in the host genome are referred to as spacers) (Pyne et al., 2016). The protospacers are flanked by a highly conserved sequence called the protospacer adjacent motif (PAM) (Pyne et al., 2016). In the expression phase, these spacers are transcribed to pre-CRISPR RNA (pre-crRNA) and cleaved by the Cas9 endonuclease and a small transactivating RNA (tracrRNA) to form mature crRNA </a:t>
            </a:r>
            <a:endParaRPr lang="en-US" dirty="0" smtClean="0"/>
          </a:p>
          <a:p>
            <a:r>
              <a:rPr lang="en-US" sz="1200" kern="1200" dirty="0" smtClean="0">
                <a:solidFill>
                  <a:schemeClr val="tx1"/>
                </a:solidFill>
                <a:effectLst/>
                <a:latin typeface="+mn-lt"/>
                <a:ea typeface="+mn-ea"/>
                <a:cs typeface="+mn-cs"/>
              </a:rPr>
              <a:t>(Pyne et al., 2016). In the final stage, interference, the crRNA coupled with Cascade - a multiple-protein Cas complex - recognizes and binds to the complementary foreign DNA sequence (Pyne et al., 2016). Upon binding, Cas9 induces a double strand break in the DNA duplex. The DNA must be rapidly repaired through one of two general mechanisms: non-homologous end joining (NHEJ) or homology directed repair (HDR) (Figure 1a). NHEJ is an imprecise DNA repair mechanism that can result in indels. This pathway is usually used more in CRISPR-Cas9-induced DSB repair. The other mechanism, HDR, when coupled with a donor template, can result in activating mutations through homologous recombination (Lu et al., 2015) (Figure 1b). </a:t>
            </a:r>
            <a:endParaRPr lang="en-US" dirty="0" smtClean="0"/>
          </a:p>
          <a:p>
            <a:r>
              <a:rPr lang="en-US" sz="1200" kern="1200" dirty="0" smtClean="0">
                <a:solidFill>
                  <a:schemeClr val="tx1"/>
                </a:solidFill>
                <a:effectLst/>
                <a:latin typeface="+mn-lt"/>
                <a:ea typeface="+mn-ea"/>
                <a:cs typeface="+mn-cs"/>
              </a:rPr>
              <a:t>Essentially, application of the CRISPR-Cas9 system in other cells and organisms follows the same general mechanism outlined above. The only main difference is that the designed single guide RNAs (sgRNA) are comprised of </a:t>
            </a:r>
            <a:r>
              <a:rPr lang="en-US" sz="1200" i="1" kern="1200" dirty="0" smtClean="0">
                <a:solidFill>
                  <a:schemeClr val="tx1"/>
                </a:solidFill>
                <a:effectLst/>
                <a:latin typeface="+mn-lt"/>
                <a:ea typeface="+mn-ea"/>
                <a:cs typeface="+mn-cs"/>
              </a:rPr>
              <a:t>fused </a:t>
            </a:r>
            <a:r>
              <a:rPr lang="en-US" sz="1200" kern="1200" dirty="0" smtClean="0">
                <a:solidFill>
                  <a:schemeClr val="tx1"/>
                </a:solidFill>
                <a:effectLst/>
                <a:latin typeface="+mn-lt"/>
                <a:ea typeface="+mn-ea"/>
                <a:cs typeface="+mn-cs"/>
              </a:rPr>
              <a:t>crRNA and tracrRNA (Pyne et al., 2016).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3</a:t>
            </a:fld>
            <a:endParaRPr lang="en-US" dirty="0"/>
          </a:p>
        </p:txBody>
      </p:sp>
    </p:spTree>
    <p:extLst>
      <p:ext uri="{BB962C8B-B14F-4D97-AF65-F5344CB8AC3E}">
        <p14:creationId xmlns:p14="http://schemas.microsoft.com/office/powerpoint/2010/main" val="325100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CRISPR-Cas9 system has huge implications in the treatment of genetic disorders. For example, gene editing using CRISPR RGENs has already precisely corrected genes related to Duchenne Muscular Dystrophy in patient induced pluripotent stem cells (Li et al, 2014). This finding goes to show that CRISPR-Cas9 can be used as a real therapeutic agent with further development. </a:t>
            </a:r>
            <a:endParaRPr lang="en-US" dirty="0" smtClean="0"/>
          </a:p>
          <a:p>
            <a:r>
              <a:rPr lang="en-US" sz="1200" kern="1200" dirty="0" smtClean="0">
                <a:solidFill>
                  <a:schemeClr val="tx1"/>
                </a:solidFill>
                <a:effectLst/>
                <a:latin typeface="+mn-lt"/>
                <a:ea typeface="+mn-ea"/>
                <a:cs typeface="+mn-cs"/>
              </a:rPr>
              <a:t>At the same time, however, many scientists have cautioned against the direct therapeutic application of CRISPR-Cas9 to human patients. This concern is due to the nonspecific effects of CRISPR RGENs. Compared to the dimeric ZFNs and TALENs, monomeric CRISPR-Cas9 RGENs only recognize short sequences of 20 nucleotides, making it more prone mutate off-target sites, which can be detrimental (Zischewski et al.,</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2017). Therefore, when designing sgRNAs to knockout specific genes, it is important to take off-target effects into consideration and to document all potential off-target sites.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4</a:t>
            </a:fld>
            <a:endParaRPr lang="en-US" dirty="0"/>
          </a:p>
        </p:txBody>
      </p:sp>
    </p:spTree>
    <p:extLst>
      <p:ext uri="{BB962C8B-B14F-4D97-AF65-F5344CB8AC3E}">
        <p14:creationId xmlns:p14="http://schemas.microsoft.com/office/powerpoint/2010/main" val="1267295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Thus, the goal of this project was two-fold. For one part, we proposed a tool such that it takes in a given genome and guide RNA sequence and outputs potential off-target CRISPR sites.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the other part, we used different off-target site prediction programs to look at and compare predicted off-target sites to the off-target site predictions proposed by CRISPOR given a specific guide RNA sequence.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5</a:t>
            </a:fld>
            <a:endParaRPr lang="en-US" dirty="0"/>
          </a:p>
        </p:txBody>
      </p:sp>
    </p:spTree>
    <p:extLst>
      <p:ext uri="{BB962C8B-B14F-4D97-AF65-F5344CB8AC3E}">
        <p14:creationId xmlns:p14="http://schemas.microsoft.com/office/powerpoint/2010/main" val="1201567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Because the sgRNAs used by CRISPR are short, the target sites are therefore short; there may be many sequences with high homology to the target site, resulting in more off-target mutations than other programmable nucleases (Tsai &amp; Joung, 2016). Off-target mutations can range from being silent to being completely deleterious for cellular function. These detrimental effects can be felt in both the realms of wet lab research as well as clinical treatments. </a:t>
            </a:r>
            <a:endParaRPr lang="en-US" dirty="0" smtClean="0"/>
          </a:p>
          <a:p>
            <a:r>
              <a:rPr lang="en-US" sz="1200" kern="1200" dirty="0" smtClean="0">
                <a:solidFill>
                  <a:schemeClr val="tx1"/>
                </a:solidFill>
                <a:effectLst/>
                <a:latin typeface="+mn-lt"/>
                <a:ea typeface="+mn-ea"/>
                <a:cs typeface="+mn-cs"/>
              </a:rPr>
              <a:t>For the former application, consider the case where scientists are attempting to determine the deletion phenotype associated with a specific gene. While the CRISPR-Cas9 system may seem like a good tool to use at first, unknown off-target mutations may confound the deletion phenotype; that is, a rare off-target mutation resulting in a marked phenotype may cause this phenotype to be ascribed to the target gene since this mutation was unknown. Thus, the risk of off-target mutations due to CRISPR in research is that experimental results may be misinterpreted. </a:t>
            </a:r>
            <a:endParaRPr lang="en-US" dirty="0" smtClean="0"/>
          </a:p>
          <a:p>
            <a:r>
              <a:rPr lang="en-US" sz="1200" kern="1200" dirty="0" smtClean="0">
                <a:solidFill>
                  <a:schemeClr val="tx1"/>
                </a:solidFill>
                <a:effectLst/>
                <a:latin typeface="+mn-lt"/>
                <a:ea typeface="+mn-ea"/>
                <a:cs typeface="+mn-cs"/>
              </a:rPr>
              <a:t>For the latter, consider the situation that while CRISPR-Cas9 may target and silence a gene related to a specific disease of interest, off-target indel generation or homologous recombination leading to inactivation of tumor suppressor genes and/or inactivation of oncogenes can further result in tumorigenesis in the patient. Undesired cellular toxicity can also result from off-target effects (Ishida et al., 2015). Because CRISPR off-target effects can lead to such disastrous outcomes, this system remains unable to be applied in full-scale to human patients.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6</a:t>
            </a:fld>
            <a:endParaRPr lang="en-US" dirty="0"/>
          </a:p>
        </p:txBody>
      </p:sp>
    </p:spTree>
    <p:extLst>
      <p:ext uri="{BB962C8B-B14F-4D97-AF65-F5344CB8AC3E}">
        <p14:creationId xmlns:p14="http://schemas.microsoft.com/office/powerpoint/2010/main" val="1581233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sgRNA itself determines the likelihood of off-target activity, and the key factor to CRISPR sgRNA binding to a DNA segment is sequence homology. Generally, off-target sites have high sequence homology with the desired target site (Tsai &amp; Joung, 2016). While Cas9 can bind sequences with up to ten nucleotide mismatches, it can only cleave sequences with up to three to five nucleotide mismatches (Ishida et al., 2015). </a:t>
            </a:r>
            <a:endParaRPr lang="en-US" dirty="0" smtClean="0"/>
          </a:p>
          <a:p>
            <a:r>
              <a:rPr lang="en-US" sz="1200" kern="1200" dirty="0" smtClean="0">
                <a:solidFill>
                  <a:schemeClr val="tx1"/>
                </a:solidFill>
                <a:effectLst/>
                <a:latin typeface="+mn-lt"/>
                <a:ea typeface="+mn-ea"/>
                <a:cs typeface="+mn-cs"/>
              </a:rPr>
              <a:t>While counter-intuitive, truncating the sgRNA length from the 5’ end actually increases specificity to the target site. Removing part of the sgRNA’s 5’ end decreases the excess potential energy ascribed to binding interactions at the DNA-RNA interface (Wu et al., 2015; Tsai &amp; Joung, 2016). Due to this decreased potential energy, mismatches in off-target sites are less permitted, resulting in fewer off-target effects. Furthermore, an increase in the concentration of sgRNA/Cas9 complexes decreases the binding specificity (ie mismatches are more permissible), thus increasing the chance of off-target mutations (Wu et al., 2015). </a:t>
            </a:r>
            <a:endParaRPr lang="en-US" dirty="0" smtClean="0"/>
          </a:p>
          <a:p>
            <a:r>
              <a:rPr lang="en-US" sz="1200" kern="1200" dirty="0" smtClean="0">
                <a:solidFill>
                  <a:schemeClr val="tx1"/>
                </a:solidFill>
                <a:effectLst/>
                <a:latin typeface="+mn-lt"/>
                <a:ea typeface="+mn-ea"/>
                <a:cs typeface="+mn-cs"/>
              </a:rPr>
              <a:t>While the PAM sequence - serving as a first recognition site of the sgRNA-Cas9 complex - usually has the conserved NGG sequence, non-canonical PAMs (such as NGA, NAG, and NTG) can also be recognized by the Cas9 endonuclease complex; off-targets with these PAM sequences can still be cleaved at a lower efficiency (Ishida et al., 2015). The PAM and the PAM adjacent sequence - the 20 nucleotides directly next to the PAM sequence - together are defined as the seed sequence. Cas9 scans the seed sequence from the PAM side (3’ end). Because of this scanning directionality, mismatches are less permissible in the seed sequence region. On the other hand, mismatches are more permissible in the non-seed sequence region (5’ end) (Ishida et al., 2015). </a:t>
            </a:r>
            <a:endParaRPr lang="en-US" dirty="0" smtClean="0"/>
          </a:p>
          <a:p>
            <a:r>
              <a:rPr lang="en-US" sz="1200" kern="1200" dirty="0" smtClean="0">
                <a:solidFill>
                  <a:schemeClr val="tx1"/>
                </a:solidFill>
                <a:effectLst/>
                <a:latin typeface="+mn-lt"/>
                <a:ea typeface="+mn-ea"/>
                <a:cs typeface="+mn-cs"/>
              </a:rPr>
              <a:t>The effect of epigenetics is another important factor that should be taken into account for determining the likelihood of indel generation/homologous recombination at a specific site. That is, the DNA site must be accessible to the Cas9 endonuclease for it to be cut. Therefore, heterochromatin and methylated DNA result in a smaller chance of the Cas9-sgRNA complex cutting at those sites (Wu et al., 2015). </a:t>
            </a:r>
            <a:endParaRPr lang="en-US" dirty="0" smtClean="0"/>
          </a:p>
          <a:p>
            <a:r>
              <a:rPr lang="en-US" sz="1200" kern="1200" dirty="0" smtClean="0">
                <a:solidFill>
                  <a:schemeClr val="tx1"/>
                </a:solidFill>
                <a:effectLst/>
                <a:latin typeface="+mn-lt"/>
                <a:ea typeface="+mn-ea"/>
                <a:cs typeface="+mn-cs"/>
              </a:rPr>
              <a:t>There are also lesser factors that only slightly impact the binding and cleavage of off-targets by Cas9. For example, it has been found that there is preference for binding to sequences that contain a guanine rather than a cytosine as the nucleotide directly adjacent to the PAM sequence (Ishida et al., 2015). </a:t>
            </a:r>
            <a:endParaRPr lang="en-US" dirty="0" smtClean="0"/>
          </a:p>
          <a:p>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7</a:t>
            </a:fld>
            <a:endParaRPr lang="en-US" dirty="0"/>
          </a:p>
        </p:txBody>
      </p:sp>
    </p:spTree>
    <p:extLst>
      <p:ext uri="{BB962C8B-B14F-4D97-AF65-F5344CB8AC3E}">
        <p14:creationId xmlns:p14="http://schemas.microsoft.com/office/powerpoint/2010/main" val="321982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proposed command line off-target site generation Python code finds potential off-target sites given a sgRNA and a genome. </a:t>
            </a:r>
            <a:endParaRPr lang="en-US" dirty="0" smtClean="0"/>
          </a:p>
          <a:p>
            <a:r>
              <a:rPr lang="en-US" sz="1200" kern="1200" dirty="0" smtClean="0">
                <a:solidFill>
                  <a:schemeClr val="tx1"/>
                </a:solidFill>
                <a:effectLst/>
                <a:latin typeface="+mn-lt"/>
                <a:ea typeface="+mn-ea"/>
                <a:cs typeface="+mn-cs"/>
              </a:rPr>
              <a:t>The user inputs the genome as well as the sgRNAs in text file formats. The user can also set the maximum number of mismatches; here, the default is five mismatches, the maximum number of mismatches found in off-target sites proposed by literature (Tsai &amp; Joung, 2016). </a:t>
            </a:r>
            <a:endParaRPr lang="en-US" dirty="0" smtClean="0"/>
          </a:p>
          <a:p>
            <a:r>
              <a:rPr lang="en-US" sz="1200" kern="1200" dirty="0" smtClean="0">
                <a:solidFill>
                  <a:schemeClr val="tx1"/>
                </a:solidFill>
                <a:effectLst/>
                <a:latin typeface="+mn-lt"/>
                <a:ea typeface="+mn-ea"/>
                <a:cs typeface="+mn-cs"/>
              </a:rPr>
              <a:t>3 </a:t>
            </a:r>
            <a:endParaRPr lang="en-US" dirty="0" smtClean="0"/>
          </a:p>
          <a:p>
            <a:r>
              <a:rPr lang="en-US" sz="1200" kern="1200" dirty="0" smtClean="0">
                <a:solidFill>
                  <a:schemeClr val="tx1"/>
                </a:solidFill>
                <a:effectLst/>
                <a:latin typeface="+mn-lt"/>
                <a:ea typeface="+mn-ea"/>
                <a:cs typeface="+mn-cs"/>
              </a:rPr>
              <a:t>The program scans the DNA text file for designated PAM sequences (where the default PAM sequence is NGG); for each sgRNA within the text file, when the program finds a PAM sequence, it aligns the sgRNA with the 20 nucleotide PAM adjacent sequence using the Smith-Waterman algorithm (match score of 1, mismatch score of 0, initial gap penalty of 1, and gap extension penalty of 10). The perfect alignment of sgRNA to the inputted genome is considered the on-target site. </a:t>
            </a:r>
            <a:endParaRPr lang="en-US" dirty="0" smtClean="0"/>
          </a:p>
          <a:p>
            <a:r>
              <a:rPr lang="en-US" sz="1200" kern="1200" dirty="0" smtClean="0">
                <a:solidFill>
                  <a:schemeClr val="tx1"/>
                </a:solidFill>
                <a:effectLst/>
                <a:latin typeface="+mn-lt"/>
                <a:ea typeface="+mn-ea"/>
                <a:cs typeface="+mn-cs"/>
              </a:rPr>
              <a:t>A neat feature of this program is that it also checks the reverse complement to see if the sgRNA will bind with the other strand (which is a possibility, especially in high concentrations of the sgRNA/Cas9 complex).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8</a:t>
            </a:fld>
            <a:endParaRPr lang="en-US" dirty="0"/>
          </a:p>
        </p:txBody>
      </p:sp>
    </p:spTree>
    <p:extLst>
      <p:ext uri="{BB962C8B-B14F-4D97-AF65-F5344CB8AC3E}">
        <p14:creationId xmlns:p14="http://schemas.microsoft.com/office/powerpoint/2010/main" val="15933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 program with </a:t>
            </a:r>
            <a:r>
              <a:rPr lang="en-US" baseline="0" dirty="0" smtClean="0"/>
              <a:t>3 different sgRNA and one “genome” </a:t>
            </a:r>
            <a:endParaRPr lang="en-US" dirty="0"/>
          </a:p>
        </p:txBody>
      </p:sp>
      <p:sp>
        <p:nvSpPr>
          <p:cNvPr id="4" name="Slide Number Placeholder 3"/>
          <p:cNvSpPr>
            <a:spLocks noGrp="1"/>
          </p:cNvSpPr>
          <p:nvPr>
            <p:ph type="sldNum" sz="quarter" idx="10"/>
          </p:nvPr>
        </p:nvSpPr>
        <p:spPr/>
        <p:txBody>
          <a:bodyPr/>
          <a:lstStyle/>
          <a:p>
            <a:fld id="{D9A971BC-9DEC-444E-A89E-9642B3440B65}" type="slidenum">
              <a:rPr lang="en-US" smtClean="0"/>
              <a:t>9</a:t>
            </a:fld>
            <a:endParaRPr lang="en-US" dirty="0"/>
          </a:p>
        </p:txBody>
      </p:sp>
    </p:spTree>
    <p:extLst>
      <p:ext uri="{BB962C8B-B14F-4D97-AF65-F5344CB8AC3E}">
        <p14:creationId xmlns:p14="http://schemas.microsoft.com/office/powerpoint/2010/main" val="1228886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5/9/17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5/9/17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5/9/17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5/9/17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5/9/17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8725" y="1858053"/>
            <a:ext cx="9729788" cy="2098226"/>
          </a:xfrm>
        </p:spPr>
        <p:txBody>
          <a:bodyPr/>
          <a:lstStyle/>
          <a:p>
            <a:r>
              <a:rPr lang="en-US" sz="6000" dirty="0" smtClean="0"/>
              <a:t>Identifying off-target crispr sites</a:t>
            </a:r>
            <a:endParaRPr lang="en-US" sz="6000" dirty="0"/>
          </a:p>
        </p:txBody>
      </p:sp>
      <p:sp>
        <p:nvSpPr>
          <p:cNvPr id="3" name="Subtitle 2"/>
          <p:cNvSpPr>
            <a:spLocks noGrp="1"/>
          </p:cNvSpPr>
          <p:nvPr>
            <p:ph type="subTitle" idx="1"/>
          </p:nvPr>
        </p:nvSpPr>
        <p:spPr/>
        <p:txBody>
          <a:bodyPr/>
          <a:lstStyle/>
          <a:p>
            <a:r>
              <a:rPr lang="en-US" dirty="0" smtClean="0"/>
              <a:t>Yekaterina </a:t>
            </a:r>
            <a:r>
              <a:rPr lang="en-US" dirty="0"/>
              <a:t>Kovalyova, Krystle Reiss, Amy </a:t>
            </a:r>
            <a:r>
              <a:rPr lang="en-US" dirty="0" smtClean="0"/>
              <a:t>Zhao</a:t>
            </a:r>
            <a:endParaRPr lang="en-US" dirty="0"/>
          </a:p>
        </p:txBody>
      </p:sp>
    </p:spTree>
    <p:extLst>
      <p:ext uri="{BB962C8B-B14F-4D97-AF65-F5344CB8AC3E}">
        <p14:creationId xmlns:p14="http://schemas.microsoft.com/office/powerpoint/2010/main" val="873333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Proposed Tool in Action: </a:t>
            </a:r>
            <a:br>
              <a:rPr lang="en-US" dirty="0"/>
            </a:br>
            <a:r>
              <a:rPr lang="en-US" dirty="0"/>
              <a:t>Example </a:t>
            </a:r>
            <a:r>
              <a:rPr lang="en-US" dirty="0" smtClean="0"/>
              <a:t>Output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1600" y="2508146"/>
            <a:ext cx="9601200" cy="3137107"/>
          </a:xfrm>
        </p:spPr>
      </p:pic>
    </p:spTree>
    <p:extLst>
      <p:ext uri="{BB962C8B-B14F-4D97-AF65-F5344CB8AC3E}">
        <p14:creationId xmlns:p14="http://schemas.microsoft.com/office/powerpoint/2010/main" val="8877904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Pre-existing Off-Target Prediction Programs</a:t>
            </a:r>
            <a:endParaRPr lang="en-US" dirty="0"/>
          </a:p>
        </p:txBody>
      </p:sp>
      <p:sp>
        <p:nvSpPr>
          <p:cNvPr id="3" name="Content Placeholder 2"/>
          <p:cNvSpPr>
            <a:spLocks noGrp="1"/>
          </p:cNvSpPr>
          <p:nvPr>
            <p:ph idx="1"/>
          </p:nvPr>
        </p:nvSpPr>
        <p:spPr/>
        <p:txBody>
          <a:bodyPr/>
          <a:lstStyle/>
          <a:p>
            <a:r>
              <a:rPr lang="en-US" dirty="0" smtClean="0"/>
              <a:t>CRISPOR</a:t>
            </a:r>
          </a:p>
          <a:p>
            <a:r>
              <a:rPr lang="en-US" dirty="0" smtClean="0"/>
              <a:t>CHOPCHOP</a:t>
            </a:r>
          </a:p>
          <a:p>
            <a:r>
              <a:rPr lang="en-US" dirty="0" smtClean="0"/>
              <a:t>Cas-OFFfinder</a:t>
            </a:r>
            <a:endParaRPr lang="en-US" dirty="0"/>
          </a:p>
        </p:txBody>
      </p:sp>
    </p:spTree>
    <p:extLst>
      <p:ext uri="{BB962C8B-B14F-4D97-AF65-F5344CB8AC3E}">
        <p14:creationId xmlns:p14="http://schemas.microsoft.com/office/powerpoint/2010/main" val="1715633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Output from Off-Target Prediction Programs: CHOPCHOP</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4330" y="2171700"/>
            <a:ext cx="8235740" cy="3581400"/>
          </a:xfrm>
        </p:spPr>
      </p:pic>
    </p:spTree>
    <p:extLst>
      <p:ext uri="{BB962C8B-B14F-4D97-AF65-F5344CB8AC3E}">
        <p14:creationId xmlns:p14="http://schemas.microsoft.com/office/powerpoint/2010/main" val="19260619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of the Three Prediction Programs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43629" y="2171700"/>
            <a:ext cx="7257142" cy="4572000"/>
          </a:xfrm>
        </p:spPr>
      </p:pic>
    </p:spTree>
    <p:extLst>
      <p:ext uri="{BB962C8B-B14F-4D97-AF65-F5344CB8AC3E}">
        <p14:creationId xmlns:p14="http://schemas.microsoft.com/office/powerpoint/2010/main" val="13214485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Conclusions</a:t>
            </a:r>
            <a:endParaRPr lang="en-US" dirty="0"/>
          </a:p>
        </p:txBody>
      </p:sp>
      <p:sp>
        <p:nvSpPr>
          <p:cNvPr id="3" name="Content Placeholder 2"/>
          <p:cNvSpPr>
            <a:spLocks noGrp="1"/>
          </p:cNvSpPr>
          <p:nvPr>
            <p:ph idx="1"/>
          </p:nvPr>
        </p:nvSpPr>
        <p:spPr/>
        <p:txBody>
          <a:bodyPr/>
          <a:lstStyle/>
          <a:p>
            <a:r>
              <a:rPr lang="en-US" dirty="0" smtClean="0"/>
              <a:t>Proposed a program that identifies off-target effects due to the CRISPR/Cas-9 system</a:t>
            </a:r>
          </a:p>
          <a:p>
            <a:r>
              <a:rPr lang="en-US" dirty="0" smtClean="0"/>
              <a:t>Compared three different off-target site prediction programs</a:t>
            </a:r>
          </a:p>
          <a:p>
            <a:pPr lvl="1"/>
            <a:r>
              <a:rPr lang="en-US" dirty="0" smtClean="0"/>
              <a:t>CRISPOR is the most helpful in terms of providing the most informative output</a:t>
            </a:r>
          </a:p>
          <a:p>
            <a:r>
              <a:rPr lang="en-US" dirty="0" smtClean="0"/>
              <a:t>Provides a glimpse into the complex problem of determining sgRNAs for implementation with the CRISPR-Cas9 system</a:t>
            </a:r>
          </a:p>
          <a:p>
            <a:pPr lvl="1"/>
            <a:r>
              <a:rPr lang="en-US" dirty="0" smtClean="0"/>
              <a:t>With the identification of sgRNAs that are only specific to the designated target sequence(s), hopefully the CRISPR-Cas9 system can be used more prevalently in both research and clinical settings</a:t>
            </a:r>
            <a:endParaRPr lang="en-US" dirty="0"/>
          </a:p>
          <a:p>
            <a:pPr lvl="1"/>
            <a:endParaRPr lang="en-US" dirty="0"/>
          </a:p>
        </p:txBody>
      </p:sp>
    </p:spTree>
    <p:extLst>
      <p:ext uri="{BB962C8B-B14F-4D97-AF65-F5344CB8AC3E}">
        <p14:creationId xmlns:p14="http://schemas.microsoft.com/office/powerpoint/2010/main" val="5196159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The Rise of CRISPR-Cas9</a:t>
            </a:r>
            <a:endParaRPr lang="en-US" dirty="0"/>
          </a:p>
        </p:txBody>
      </p:sp>
      <p:sp>
        <p:nvSpPr>
          <p:cNvPr id="3" name="Content Placeholder 2"/>
          <p:cNvSpPr>
            <a:spLocks noGrp="1"/>
          </p:cNvSpPr>
          <p:nvPr>
            <p:ph idx="1"/>
          </p:nvPr>
        </p:nvSpPr>
        <p:spPr>
          <a:xfrm>
            <a:off x="1371600" y="2529840"/>
            <a:ext cx="4632960" cy="3581400"/>
          </a:xfrm>
        </p:spPr>
        <p:txBody>
          <a:bodyPr/>
          <a:lstStyle/>
          <a:p>
            <a:r>
              <a:rPr lang="en-US" dirty="0" smtClean="0"/>
              <a:t>Programmable nucleases: </a:t>
            </a:r>
          </a:p>
          <a:p>
            <a:pPr lvl="1"/>
            <a:r>
              <a:rPr lang="en-US" dirty="0" smtClean="0"/>
              <a:t>Transcription activator-like effector nucleases (TALENs)</a:t>
            </a:r>
          </a:p>
          <a:p>
            <a:pPr lvl="1"/>
            <a:r>
              <a:rPr lang="en-US" dirty="0" smtClean="0"/>
              <a:t>Zinc-finger nucleases (ZFNs)</a:t>
            </a:r>
            <a:endParaRPr lang="en-US" dirty="0"/>
          </a:p>
          <a:p>
            <a:pPr lvl="1"/>
            <a:r>
              <a:rPr lang="en-US" dirty="0" smtClean="0"/>
              <a:t>CRISPR RNA-guided endonucleases (CRISPR RGENs)</a:t>
            </a:r>
          </a:p>
          <a:p>
            <a:r>
              <a:rPr lang="en-US" dirty="0" smtClean="0"/>
              <a:t>Why CRISPR as opposed to TALENs and ZFNs? </a:t>
            </a:r>
          </a:p>
          <a:p>
            <a:endParaRPr lang="en-US" dirty="0"/>
          </a:p>
          <a:p>
            <a:pPr marL="530352" lvl="1" indent="0">
              <a:buNone/>
            </a:pPr>
            <a:endParaRPr lang="en-US" dirty="0"/>
          </a:p>
        </p:txBody>
      </p:sp>
      <p:pic>
        <p:nvPicPr>
          <p:cNvPr id="4" name="Picture 3"/>
          <p:cNvPicPr>
            <a:picLocks noChangeAspect="1"/>
          </p:cNvPicPr>
          <p:nvPr/>
        </p:nvPicPr>
        <p:blipFill>
          <a:blip r:embed="rId3"/>
          <a:stretch>
            <a:fillRect/>
          </a:stretch>
        </p:blipFill>
        <p:spPr>
          <a:xfrm>
            <a:off x="6497172" y="2588260"/>
            <a:ext cx="5146188" cy="2611120"/>
          </a:xfrm>
          <a:prstGeom prst="rect">
            <a:avLst/>
          </a:prstGeom>
        </p:spPr>
      </p:pic>
    </p:spTree>
    <p:extLst>
      <p:ext uri="{BB962C8B-B14F-4D97-AF65-F5344CB8AC3E}">
        <p14:creationId xmlns:p14="http://schemas.microsoft.com/office/powerpoint/2010/main" val="6379823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CRISPR-Cas9 work? </a:t>
            </a:r>
            <a:endParaRPr lang="en-US" dirty="0"/>
          </a:p>
        </p:txBody>
      </p:sp>
      <p:sp>
        <p:nvSpPr>
          <p:cNvPr id="3" name="Content Placeholder 2"/>
          <p:cNvSpPr>
            <a:spLocks noGrp="1"/>
          </p:cNvSpPr>
          <p:nvPr>
            <p:ph idx="1"/>
          </p:nvPr>
        </p:nvSpPr>
        <p:spPr>
          <a:xfrm>
            <a:off x="1371600" y="2286000"/>
            <a:ext cx="5698273" cy="3581400"/>
          </a:xfrm>
        </p:spPr>
        <p:txBody>
          <a:bodyPr>
            <a:normAutofit/>
          </a:bodyPr>
          <a:lstStyle/>
          <a:p>
            <a:r>
              <a:rPr lang="en-US" dirty="0" smtClean="0"/>
              <a:t>Originates from the adaptive immune system of bacteria </a:t>
            </a:r>
            <a:r>
              <a:rPr lang="en-US" i="1" dirty="0" smtClean="0"/>
              <a:t>Streptococcus pyogenes</a:t>
            </a:r>
            <a:endParaRPr lang="en-US" dirty="0" smtClean="0"/>
          </a:p>
          <a:p>
            <a:r>
              <a:rPr lang="en-US" dirty="0" smtClean="0"/>
              <a:t>Three steps to achieving immunity against foreign DNA: </a:t>
            </a:r>
          </a:p>
          <a:p>
            <a:pPr lvl="1"/>
            <a:r>
              <a:rPr lang="en-US" dirty="0" smtClean="0"/>
              <a:t>Activation</a:t>
            </a:r>
          </a:p>
          <a:p>
            <a:pPr lvl="1"/>
            <a:r>
              <a:rPr lang="en-US" dirty="0" smtClean="0"/>
              <a:t>Expression</a:t>
            </a:r>
          </a:p>
          <a:p>
            <a:pPr lvl="1"/>
            <a:r>
              <a:rPr lang="en-US" dirty="0" smtClean="0"/>
              <a:t>Interference</a:t>
            </a:r>
          </a:p>
          <a:p>
            <a:r>
              <a:rPr lang="en-US" dirty="0" smtClean="0"/>
              <a:t>DNA double-strand break (DSB) repair either activates or inactivates the gene of interest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2367" y="1628077"/>
            <a:ext cx="3740294" cy="4895385"/>
          </a:xfrm>
          <a:prstGeom prst="rect">
            <a:avLst/>
          </a:prstGeom>
        </p:spPr>
      </p:pic>
      <p:sp>
        <p:nvSpPr>
          <p:cNvPr id="4" name="TextBox 3"/>
          <p:cNvSpPr txBox="1"/>
          <p:nvPr/>
        </p:nvSpPr>
        <p:spPr>
          <a:xfrm>
            <a:off x="8951495" y="6523462"/>
            <a:ext cx="1657954" cy="369332"/>
          </a:xfrm>
          <a:prstGeom prst="rect">
            <a:avLst/>
          </a:prstGeom>
          <a:noFill/>
        </p:spPr>
        <p:txBody>
          <a:bodyPr wrap="none" rtlCol="0">
            <a:spAutoFit/>
          </a:bodyPr>
          <a:lstStyle/>
          <a:p>
            <a:r>
              <a:rPr lang="en-US" dirty="0" smtClean="0"/>
              <a:t>Lu et al., 2015 </a:t>
            </a:r>
            <a:endParaRPr lang="en-US" dirty="0"/>
          </a:p>
        </p:txBody>
      </p:sp>
    </p:spTree>
    <p:extLst>
      <p:ext uri="{BB962C8B-B14F-4D97-AF65-F5344CB8AC3E}">
        <p14:creationId xmlns:p14="http://schemas.microsoft.com/office/powerpoint/2010/main" val="11284220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and Pitfalls of CRISPR-Cas9</a:t>
            </a:r>
            <a:endParaRPr lang="en-US" dirty="0"/>
          </a:p>
        </p:txBody>
      </p:sp>
      <p:sp>
        <p:nvSpPr>
          <p:cNvPr id="3" name="Content Placeholder 2"/>
          <p:cNvSpPr>
            <a:spLocks noGrp="1"/>
          </p:cNvSpPr>
          <p:nvPr>
            <p:ph idx="1"/>
          </p:nvPr>
        </p:nvSpPr>
        <p:spPr>
          <a:xfrm>
            <a:off x="1371600" y="2286000"/>
            <a:ext cx="3794760" cy="3581400"/>
          </a:xfrm>
        </p:spPr>
        <p:txBody>
          <a:bodyPr>
            <a:normAutofit/>
          </a:bodyPr>
          <a:lstStyle/>
          <a:p>
            <a:r>
              <a:rPr lang="en-US" sz="2400" dirty="0" smtClean="0"/>
              <a:t>Potential: </a:t>
            </a:r>
            <a:endParaRPr lang="en-US" sz="2400" dirty="0" smtClean="0"/>
          </a:p>
          <a:p>
            <a:pPr lvl="1"/>
            <a:r>
              <a:rPr lang="en-US" sz="2400" dirty="0" smtClean="0"/>
              <a:t>Treatment </a:t>
            </a:r>
            <a:r>
              <a:rPr lang="en-US" sz="2400" dirty="0" smtClean="0"/>
              <a:t>of Genetic Disorders</a:t>
            </a:r>
          </a:p>
          <a:p>
            <a:r>
              <a:rPr lang="en-US" sz="2400" dirty="0" smtClean="0"/>
              <a:t>Pitfalls: </a:t>
            </a:r>
            <a:endParaRPr lang="en-US" sz="2400" dirty="0" smtClean="0"/>
          </a:p>
          <a:p>
            <a:pPr lvl="1"/>
            <a:r>
              <a:rPr lang="en-US" sz="2400" dirty="0" smtClean="0"/>
              <a:t>Off-target </a:t>
            </a:r>
            <a:r>
              <a:rPr lang="en-US" sz="2400" dirty="0" smtClean="0"/>
              <a:t>mutagenesis…</a:t>
            </a:r>
            <a:endParaRPr lang="en-US" sz="2400" dirty="0"/>
          </a:p>
        </p:txBody>
      </p:sp>
      <p:pic>
        <p:nvPicPr>
          <p:cNvPr id="4" name="Picture 3"/>
          <p:cNvPicPr>
            <a:picLocks noChangeAspect="1"/>
          </p:cNvPicPr>
          <p:nvPr/>
        </p:nvPicPr>
        <p:blipFill>
          <a:blip r:embed="rId3"/>
          <a:stretch>
            <a:fillRect/>
          </a:stretch>
        </p:blipFill>
        <p:spPr>
          <a:xfrm>
            <a:off x="5166360" y="2171700"/>
            <a:ext cx="6278880" cy="3530783"/>
          </a:xfrm>
          <a:prstGeom prst="rect">
            <a:avLst/>
          </a:prstGeom>
        </p:spPr>
      </p:pic>
      <p:sp>
        <p:nvSpPr>
          <p:cNvPr id="5" name="TextBox 4"/>
          <p:cNvSpPr txBox="1"/>
          <p:nvPr/>
        </p:nvSpPr>
        <p:spPr>
          <a:xfrm>
            <a:off x="8918586" y="5867400"/>
            <a:ext cx="2526654" cy="369332"/>
          </a:xfrm>
          <a:prstGeom prst="rect">
            <a:avLst/>
          </a:prstGeom>
          <a:noFill/>
        </p:spPr>
        <p:txBody>
          <a:bodyPr wrap="none" rtlCol="0">
            <a:spAutoFit/>
          </a:bodyPr>
          <a:lstStyle/>
          <a:p>
            <a:r>
              <a:rPr lang="en-US" dirty="0" smtClean="0"/>
              <a:t>Desktop Genetics, 2017</a:t>
            </a:r>
            <a:endParaRPr lang="en-US" dirty="0"/>
          </a:p>
        </p:txBody>
      </p:sp>
    </p:spTree>
    <p:extLst>
      <p:ext uri="{BB962C8B-B14F-4D97-AF65-F5344CB8AC3E}">
        <p14:creationId xmlns:p14="http://schemas.microsoft.com/office/powerpoint/2010/main" val="8530272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 </a:t>
            </a:r>
            <a:br>
              <a:rPr lang="en-US" dirty="0" smtClean="0"/>
            </a:br>
            <a:r>
              <a:rPr lang="en-US" dirty="0" smtClean="0"/>
              <a:t>Identifying Off-Target Effects</a:t>
            </a:r>
            <a:endParaRPr lang="en-US" dirty="0"/>
          </a:p>
        </p:txBody>
      </p:sp>
      <p:sp>
        <p:nvSpPr>
          <p:cNvPr id="3" name="Content Placeholder 2"/>
          <p:cNvSpPr>
            <a:spLocks noGrp="1"/>
          </p:cNvSpPr>
          <p:nvPr>
            <p:ph idx="1"/>
          </p:nvPr>
        </p:nvSpPr>
        <p:spPr/>
        <p:txBody>
          <a:bodyPr/>
          <a:lstStyle/>
          <a:p>
            <a:r>
              <a:rPr lang="en-US" dirty="0" smtClean="0"/>
              <a:t>Proposed a tool that takes in a given genome and guide RNA sequence and outputs potential off-target CRISPR sites</a:t>
            </a:r>
          </a:p>
          <a:p>
            <a:r>
              <a:rPr lang="en-US" dirty="0" smtClean="0"/>
              <a:t>Ran and compared two online off-target site identification programs ChopChop and Cas-OFFFinder to findings from literature paper on CRISPOR</a:t>
            </a:r>
            <a:endParaRPr lang="en-US" dirty="0"/>
          </a:p>
        </p:txBody>
      </p:sp>
    </p:spTree>
    <p:extLst>
      <p:ext uri="{BB962C8B-B14F-4D97-AF65-F5344CB8AC3E}">
        <p14:creationId xmlns:p14="http://schemas.microsoft.com/office/powerpoint/2010/main" val="1017435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Risks</a:t>
            </a:r>
            <a:endParaRPr lang="en-US" dirty="0"/>
          </a:p>
        </p:txBody>
      </p:sp>
      <p:sp>
        <p:nvSpPr>
          <p:cNvPr id="3" name="Content Placeholder 2"/>
          <p:cNvSpPr>
            <a:spLocks noGrp="1"/>
          </p:cNvSpPr>
          <p:nvPr>
            <p:ph idx="1"/>
          </p:nvPr>
        </p:nvSpPr>
        <p:spPr/>
        <p:txBody>
          <a:bodyPr/>
          <a:lstStyle/>
          <a:p>
            <a:r>
              <a:rPr lang="en-US" dirty="0" smtClean="0"/>
              <a:t>Using CRIPSR-Cas9 results in a higher number of off-target mutations compared to using TALENs/ZFNs</a:t>
            </a:r>
          </a:p>
          <a:p>
            <a:r>
              <a:rPr lang="en-US" dirty="0" smtClean="0"/>
              <a:t>Off-target mutations can range from being silent to being completely deleterious for cellular function</a:t>
            </a:r>
          </a:p>
          <a:p>
            <a:r>
              <a:rPr lang="en-US" dirty="0" smtClean="0"/>
              <a:t>Examples of risks of off-target effects due to CRISPR-Cas9: </a:t>
            </a:r>
          </a:p>
          <a:p>
            <a:pPr lvl="1"/>
            <a:r>
              <a:rPr lang="en-US" dirty="0" smtClean="0"/>
              <a:t>Misidentification of knockout phenotypes</a:t>
            </a:r>
          </a:p>
          <a:p>
            <a:pPr lvl="1"/>
            <a:r>
              <a:rPr lang="en-US" dirty="0" smtClean="0"/>
              <a:t>Tumorigenesis or cellular toxicity in patients</a:t>
            </a:r>
          </a:p>
          <a:p>
            <a:r>
              <a:rPr lang="en-US" dirty="0" smtClean="0"/>
              <a:t>Therefore, we want to prevent off-target mutations!</a:t>
            </a:r>
            <a:endParaRPr lang="en-US" dirty="0"/>
          </a:p>
        </p:txBody>
      </p:sp>
    </p:spTree>
    <p:extLst>
      <p:ext uri="{BB962C8B-B14F-4D97-AF65-F5344CB8AC3E}">
        <p14:creationId xmlns:p14="http://schemas.microsoft.com/office/powerpoint/2010/main" val="1539045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Off-Target Effects: Factors Involved</a:t>
            </a:r>
            <a:endParaRPr lang="en-US" dirty="0"/>
          </a:p>
        </p:txBody>
      </p:sp>
      <p:sp>
        <p:nvSpPr>
          <p:cNvPr id="3" name="Content Placeholder 2"/>
          <p:cNvSpPr>
            <a:spLocks noGrp="1"/>
          </p:cNvSpPr>
          <p:nvPr>
            <p:ph idx="1"/>
          </p:nvPr>
        </p:nvSpPr>
        <p:spPr/>
        <p:txBody>
          <a:bodyPr/>
          <a:lstStyle/>
          <a:p>
            <a:r>
              <a:rPr lang="en-US" dirty="0" smtClean="0"/>
              <a:t>Sequence homology of off-target sites to target </a:t>
            </a:r>
            <a:r>
              <a:rPr lang="en-US" dirty="0" smtClean="0"/>
              <a:t>sequence</a:t>
            </a:r>
            <a:endParaRPr lang="en-US" dirty="0" smtClean="0"/>
          </a:p>
          <a:p>
            <a:pPr lvl="1"/>
            <a:r>
              <a:rPr lang="en-US" dirty="0" smtClean="0"/>
              <a:t>Cas9 can bind sequences with up to ten nucleotide mismatches, but can only induce DSBs in sequences with up to three to five nucleotide mismatches</a:t>
            </a:r>
          </a:p>
          <a:p>
            <a:r>
              <a:rPr lang="en-US" dirty="0" smtClean="0"/>
              <a:t>sgRNA length</a:t>
            </a:r>
          </a:p>
          <a:p>
            <a:r>
              <a:rPr lang="en-US" dirty="0" smtClean="0"/>
              <a:t>Concentration of sgRNA/Cas9 complexes</a:t>
            </a:r>
          </a:p>
          <a:p>
            <a:r>
              <a:rPr lang="en-US" dirty="0" smtClean="0"/>
              <a:t>Seed sequences (PAM+PAM adjacent motif) </a:t>
            </a:r>
          </a:p>
          <a:p>
            <a:r>
              <a:rPr lang="en-US" dirty="0" smtClean="0"/>
              <a:t>Epigenetics</a:t>
            </a:r>
          </a:p>
          <a:p>
            <a:pPr lvl="1"/>
            <a:r>
              <a:rPr lang="en-US" dirty="0" smtClean="0"/>
              <a:t>DNA Methylation</a:t>
            </a:r>
          </a:p>
          <a:p>
            <a:pPr lvl="1"/>
            <a:r>
              <a:rPr lang="en-US" dirty="0" smtClean="0"/>
              <a:t>Histone Conformation</a:t>
            </a:r>
            <a:r>
              <a:rPr lang="en-US" dirty="0"/>
              <a:t>s</a:t>
            </a:r>
            <a:endParaRPr lang="en-US" dirty="0" smtClean="0"/>
          </a:p>
        </p:txBody>
      </p:sp>
    </p:spTree>
    <p:extLst>
      <p:ext uri="{BB962C8B-B14F-4D97-AF65-F5344CB8AC3E}">
        <p14:creationId xmlns:p14="http://schemas.microsoft.com/office/powerpoint/2010/main" val="3856929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Tool to Predict Off-Target Effects</a:t>
            </a:r>
            <a:endParaRPr lang="en-US" dirty="0"/>
          </a:p>
        </p:txBody>
      </p:sp>
      <p:sp>
        <p:nvSpPr>
          <p:cNvPr id="3" name="Content Placeholder 2"/>
          <p:cNvSpPr>
            <a:spLocks noGrp="1"/>
          </p:cNvSpPr>
          <p:nvPr>
            <p:ph idx="1"/>
          </p:nvPr>
        </p:nvSpPr>
        <p:spPr/>
        <p:txBody>
          <a:bodyPr/>
          <a:lstStyle/>
          <a:p>
            <a:r>
              <a:rPr lang="en-US" dirty="0" smtClean="0"/>
              <a:t>Given a sgRNA and a genome in text file formats, this code finds </a:t>
            </a:r>
            <a:r>
              <a:rPr lang="en-US" dirty="0"/>
              <a:t>potential </a:t>
            </a:r>
            <a:r>
              <a:rPr lang="en-US" dirty="0" smtClean="0"/>
              <a:t>off-target sites</a:t>
            </a:r>
          </a:p>
          <a:p>
            <a:r>
              <a:rPr lang="en-US" dirty="0" smtClean="0"/>
              <a:t>How? For each sgRNA:</a:t>
            </a:r>
          </a:p>
          <a:p>
            <a:pPr lvl="1"/>
            <a:r>
              <a:rPr lang="en-US" dirty="0" smtClean="0"/>
              <a:t>Scans DNA text file for designated PAM sequences</a:t>
            </a:r>
          </a:p>
          <a:p>
            <a:pPr lvl="1"/>
            <a:r>
              <a:rPr lang="en-US" dirty="0" smtClean="0"/>
              <a:t>When program finds a PAM sequence, it aligns the sgRNA with the 20 nucleotide PAM adjacent sequence using the SW algorithm</a:t>
            </a:r>
          </a:p>
          <a:p>
            <a:pPr lvl="2"/>
            <a:r>
              <a:rPr lang="en-US" dirty="0" smtClean="0"/>
              <a:t>Sequence with perfect alignment to sgRNA is considered the on-target site</a:t>
            </a:r>
          </a:p>
          <a:p>
            <a:pPr lvl="1"/>
            <a:r>
              <a:rPr lang="en-US" dirty="0" smtClean="0"/>
              <a:t>Also checks reverse complement</a:t>
            </a:r>
            <a:endParaRPr lang="en-US" dirty="0"/>
          </a:p>
          <a:p>
            <a:endParaRPr lang="en-US" dirty="0"/>
          </a:p>
        </p:txBody>
      </p:sp>
    </p:spTree>
    <p:extLst>
      <p:ext uri="{BB962C8B-B14F-4D97-AF65-F5344CB8AC3E}">
        <p14:creationId xmlns:p14="http://schemas.microsoft.com/office/powerpoint/2010/main" val="5952424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Proposed Tool in </a:t>
            </a:r>
            <a:r>
              <a:rPr lang="en-US" dirty="0" smtClean="0"/>
              <a:t>Action: </a:t>
            </a:r>
            <a:br>
              <a:rPr lang="en-US" dirty="0" smtClean="0"/>
            </a:br>
            <a:r>
              <a:rPr lang="en-US" dirty="0" smtClean="0"/>
              <a:t>Example Input</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8174" y="5232400"/>
            <a:ext cx="5130800" cy="431800"/>
          </a:xfrm>
        </p:spPr>
      </p:pic>
      <p:grpSp>
        <p:nvGrpSpPr>
          <p:cNvPr id="10" name="Group 9"/>
          <p:cNvGrpSpPr/>
          <p:nvPr/>
        </p:nvGrpSpPr>
        <p:grpSpPr>
          <a:xfrm>
            <a:off x="1751662" y="2368334"/>
            <a:ext cx="3285918" cy="753645"/>
            <a:chOff x="145088" y="1988050"/>
            <a:chExt cx="3285918" cy="753645"/>
          </a:xfrm>
        </p:grpSpPr>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18102" t="1" b="1096"/>
            <a:stretch/>
          </p:blipFill>
          <p:spPr>
            <a:xfrm>
              <a:off x="1371600" y="1988050"/>
              <a:ext cx="2059406" cy="753645"/>
            </a:xfrm>
            <a:prstGeom prst="rect">
              <a:avLst/>
            </a:prstGeom>
          </p:spPr>
        </p:pic>
        <p:sp>
          <p:nvSpPr>
            <p:cNvPr id="7" name="TextBox 6"/>
            <p:cNvSpPr txBox="1"/>
            <p:nvPr/>
          </p:nvSpPr>
          <p:spPr>
            <a:xfrm>
              <a:off x="145088" y="2143549"/>
              <a:ext cx="1015021" cy="369332"/>
            </a:xfrm>
            <a:prstGeom prst="rect">
              <a:avLst/>
            </a:prstGeom>
            <a:noFill/>
          </p:spPr>
          <p:txBody>
            <a:bodyPr wrap="none" rtlCol="0">
              <a:spAutoFit/>
            </a:bodyPr>
            <a:lstStyle/>
            <a:p>
              <a:r>
                <a:rPr lang="en-US" dirty="0" smtClean="0"/>
                <a:t>gRNA.txt</a:t>
              </a:r>
              <a:endParaRPr lang="en-US" dirty="0"/>
            </a:p>
          </p:txBody>
        </p:sp>
      </p:grpSp>
      <p:grpSp>
        <p:nvGrpSpPr>
          <p:cNvPr id="11" name="Group 10"/>
          <p:cNvGrpSpPr/>
          <p:nvPr/>
        </p:nvGrpSpPr>
        <p:grpSpPr>
          <a:xfrm>
            <a:off x="1533671" y="3674754"/>
            <a:ext cx="8353615" cy="753645"/>
            <a:chOff x="3547372" y="1988050"/>
            <a:chExt cx="8353615" cy="753645"/>
          </a:xfrm>
        </p:grpSpPr>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b="24258"/>
            <a:stretch/>
          </p:blipFill>
          <p:spPr>
            <a:xfrm>
              <a:off x="4991875" y="1988050"/>
              <a:ext cx="6909112" cy="753645"/>
            </a:xfrm>
            <a:prstGeom prst="rect">
              <a:avLst/>
            </a:prstGeom>
          </p:spPr>
        </p:pic>
        <p:sp>
          <p:nvSpPr>
            <p:cNvPr id="9" name="TextBox 8"/>
            <p:cNvSpPr txBox="1"/>
            <p:nvPr/>
          </p:nvSpPr>
          <p:spPr>
            <a:xfrm>
              <a:off x="3547372" y="2143999"/>
              <a:ext cx="1257075" cy="369332"/>
            </a:xfrm>
            <a:prstGeom prst="rect">
              <a:avLst/>
            </a:prstGeom>
            <a:noFill/>
          </p:spPr>
          <p:txBody>
            <a:bodyPr wrap="none" rtlCol="0">
              <a:spAutoFit/>
            </a:bodyPr>
            <a:lstStyle/>
            <a:p>
              <a:r>
                <a:rPr lang="en-US" dirty="0" smtClean="0"/>
                <a:t>DNAseq.txt</a:t>
              </a:r>
              <a:endParaRPr lang="en-US" dirty="0"/>
            </a:p>
          </p:txBody>
        </p:sp>
      </p:grpSp>
      <p:sp>
        <p:nvSpPr>
          <p:cNvPr id="12" name="TextBox 11"/>
          <p:cNvSpPr txBox="1"/>
          <p:nvPr/>
        </p:nvSpPr>
        <p:spPr>
          <a:xfrm>
            <a:off x="1284193" y="5263634"/>
            <a:ext cx="1707904" cy="369332"/>
          </a:xfrm>
          <a:prstGeom prst="rect">
            <a:avLst/>
          </a:prstGeom>
          <a:noFill/>
        </p:spPr>
        <p:txBody>
          <a:bodyPr wrap="square" rtlCol="0">
            <a:spAutoFit/>
          </a:bodyPr>
          <a:lstStyle/>
          <a:p>
            <a:r>
              <a:rPr lang="en-US" dirty="0" smtClean="0"/>
              <a:t>Command line </a:t>
            </a:r>
            <a:endParaRPr lang="en-US" dirty="0"/>
          </a:p>
        </p:txBody>
      </p:sp>
    </p:spTree>
    <p:extLst>
      <p:ext uri="{BB962C8B-B14F-4D97-AF65-F5344CB8AC3E}">
        <p14:creationId xmlns:p14="http://schemas.microsoft.com/office/powerpoint/2010/main" val="525669080"/>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88</TotalTime>
  <Words>2688</Words>
  <Application>Microsoft Macintosh PowerPoint</Application>
  <PresentationFormat>Widescreen</PresentationFormat>
  <Paragraphs>112</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Calibri</vt:lpstr>
      <vt:lpstr>Franklin Gothic Book</vt:lpstr>
      <vt:lpstr>Crop</vt:lpstr>
      <vt:lpstr>Identifying off-target crispr sites</vt:lpstr>
      <vt:lpstr>Introduction: The Rise of CRISPR-Cas9</vt:lpstr>
      <vt:lpstr>How does CRISPR-Cas9 work? </vt:lpstr>
      <vt:lpstr>Potential and Pitfalls of CRISPR-Cas9</vt:lpstr>
      <vt:lpstr>Project Summary:  Identifying Off-Target Effects</vt:lpstr>
      <vt:lpstr>Off-Target Effects: Risks</vt:lpstr>
      <vt:lpstr>Off-Target Effects: Factors Involved</vt:lpstr>
      <vt:lpstr>Proposed Tool to Predict Off-Target Effects</vt:lpstr>
      <vt:lpstr>The Proposed Tool in Action:  Example Input</vt:lpstr>
      <vt:lpstr>The Proposed Tool in Action:  Example Output</vt:lpstr>
      <vt:lpstr>Pre-existing Off-Target Prediction Programs</vt:lpstr>
      <vt:lpstr>Example Output from Off-Target Prediction Programs: CHOPCHOP</vt:lpstr>
      <vt:lpstr>Comparison of the Three Prediction Programs</vt:lpstr>
      <vt:lpstr>Summary and Conclusions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Zhao, Amy</dc:creator>
  <cp:keywords/>
  <dc:description/>
  <cp:lastModifiedBy>Zhao, Amy</cp:lastModifiedBy>
  <cp:revision>34</cp:revision>
  <dcterms:created xsi:type="dcterms:W3CDTF">2017-05-09T20:24:23Z</dcterms:created>
  <dcterms:modified xsi:type="dcterms:W3CDTF">2017-05-09T22:40:21Z</dcterms:modified>
  <cp:category/>
</cp:coreProperties>
</file>

<file path=docProps/thumbnail.jpeg>
</file>